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448" r:id="rId2"/>
    <p:sldId id="484" r:id="rId3"/>
    <p:sldId id="449" r:id="rId4"/>
    <p:sldId id="478" r:id="rId5"/>
    <p:sldId id="480" r:id="rId6"/>
    <p:sldId id="481" r:id="rId7"/>
    <p:sldId id="479" r:id="rId8"/>
    <p:sldId id="485" r:id="rId9"/>
    <p:sldId id="482" r:id="rId10"/>
  </p:sldIdLst>
  <p:sldSz cx="9144000" cy="6858000" type="screen4x3"/>
  <p:notesSz cx="6669088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00FF"/>
    <a:srgbClr val="1F497D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_____Microsoft_Excel1.xlsx"/><Relationship Id="rId1" Type="http://schemas.openxmlformats.org/officeDocument/2006/relationships/image" Target="../media/image3.png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package" Target="../embeddings/_____Microsoft_Excel2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3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invertIfNegative val="0"/>
          <c:cat>
            <c:strRef>
              <c:f>Лист1!$A$1:$A$45</c:f>
              <c:strCache>
                <c:ptCount val="45"/>
                <c:pt idx="0">
                  <c:v>Апастовский</c:v>
                </c:pt>
                <c:pt idx="1">
                  <c:v>Верхнеуслонский</c:v>
                </c:pt>
                <c:pt idx="2">
                  <c:v>Актанышский</c:v>
                </c:pt>
                <c:pt idx="3">
                  <c:v>Алькеевский</c:v>
                </c:pt>
                <c:pt idx="4">
                  <c:v>Спасский</c:v>
                </c:pt>
                <c:pt idx="5">
                  <c:v>Арский</c:v>
                </c:pt>
                <c:pt idx="6">
                  <c:v>Агрызский</c:v>
                </c:pt>
                <c:pt idx="7">
                  <c:v>Мамадышский</c:v>
                </c:pt>
                <c:pt idx="8">
                  <c:v>Бугульминский</c:v>
                </c:pt>
                <c:pt idx="9">
                  <c:v>Азнакаевский</c:v>
                </c:pt>
                <c:pt idx="10">
                  <c:v>Атнинский</c:v>
                </c:pt>
                <c:pt idx="11">
                  <c:v>Мензелинский</c:v>
                </c:pt>
                <c:pt idx="12">
                  <c:v>Алексеевский</c:v>
                </c:pt>
                <c:pt idx="13">
                  <c:v>Кайбицкий</c:v>
                </c:pt>
                <c:pt idx="14">
                  <c:v>Тюлячинский</c:v>
                </c:pt>
                <c:pt idx="15">
                  <c:v>Буинский</c:v>
                </c:pt>
                <c:pt idx="16">
                  <c:v>Кукморский</c:v>
                </c:pt>
                <c:pt idx="17">
                  <c:v>Балтасинский</c:v>
                </c:pt>
                <c:pt idx="18">
                  <c:v>Лаишевский</c:v>
                </c:pt>
                <c:pt idx="19">
                  <c:v>Зеленодольский</c:v>
                </c:pt>
                <c:pt idx="20">
                  <c:v>Аксубаевский</c:v>
                </c:pt>
                <c:pt idx="21">
                  <c:v>Новошешминский</c:v>
                </c:pt>
                <c:pt idx="22">
                  <c:v>Бавлинский</c:v>
                </c:pt>
                <c:pt idx="23">
                  <c:v>Камскоустьинский</c:v>
                </c:pt>
                <c:pt idx="24">
                  <c:v>Рыбнослободский</c:v>
                </c:pt>
                <c:pt idx="25">
                  <c:v>Высокогорский</c:v>
                </c:pt>
                <c:pt idx="26">
                  <c:v>Черемшанский</c:v>
                </c:pt>
                <c:pt idx="27">
                  <c:v>г. Казань</c:v>
                </c:pt>
                <c:pt idx="28">
                  <c:v>Тетюшский</c:v>
                </c:pt>
                <c:pt idx="29">
                  <c:v>Елабужский</c:v>
                </c:pt>
                <c:pt idx="30">
                  <c:v>Менделеевский</c:v>
                </c:pt>
                <c:pt idx="31">
                  <c:v>Заинский</c:v>
                </c:pt>
                <c:pt idx="32">
                  <c:v>Нижнекамский</c:v>
                </c:pt>
                <c:pt idx="33">
                  <c:v>Дрожжановский</c:v>
                </c:pt>
                <c:pt idx="34">
                  <c:v>Альметьевскай</c:v>
                </c:pt>
                <c:pt idx="35">
                  <c:v>Сармановский</c:v>
                </c:pt>
                <c:pt idx="36">
                  <c:v>Тукаевский</c:v>
                </c:pt>
                <c:pt idx="37">
                  <c:v>Сабинский</c:v>
                </c:pt>
                <c:pt idx="38">
                  <c:v>Пестречинский</c:v>
                </c:pt>
                <c:pt idx="39">
                  <c:v>Чистопольский</c:v>
                </c:pt>
                <c:pt idx="40">
                  <c:v>Лениногорский</c:v>
                </c:pt>
                <c:pt idx="41">
                  <c:v> г. Наб.Челны</c:v>
                </c:pt>
                <c:pt idx="42">
                  <c:v>Ютазинский</c:v>
                </c:pt>
                <c:pt idx="43">
                  <c:v>Нурлатский</c:v>
                </c:pt>
                <c:pt idx="44">
                  <c:v>Муслюмовский</c:v>
                </c:pt>
              </c:strCache>
            </c:strRef>
          </c:cat>
          <c:val>
            <c:numRef>
              <c:f>Лист1!$B$1:$B$45</c:f>
              <c:numCache>
                <c:formatCode>General</c:formatCode>
                <c:ptCount val="45"/>
                <c:pt idx="0">
                  <c:v>230.1</c:v>
                </c:pt>
                <c:pt idx="1">
                  <c:v>217.6</c:v>
                </c:pt>
                <c:pt idx="2">
                  <c:v>207.6</c:v>
                </c:pt>
                <c:pt idx="3">
                  <c:v>203.6</c:v>
                </c:pt>
                <c:pt idx="4">
                  <c:v>192.1</c:v>
                </c:pt>
                <c:pt idx="5">
                  <c:v>186.5</c:v>
                </c:pt>
                <c:pt idx="6">
                  <c:v>185.5</c:v>
                </c:pt>
                <c:pt idx="7">
                  <c:v>176.2</c:v>
                </c:pt>
                <c:pt idx="8">
                  <c:v>172.3</c:v>
                </c:pt>
                <c:pt idx="9">
                  <c:v>172.1</c:v>
                </c:pt>
                <c:pt idx="10">
                  <c:v>170.6</c:v>
                </c:pt>
                <c:pt idx="11">
                  <c:v>170.3</c:v>
                </c:pt>
                <c:pt idx="12">
                  <c:v>169.1</c:v>
                </c:pt>
                <c:pt idx="13">
                  <c:v>167.8</c:v>
                </c:pt>
                <c:pt idx="14">
                  <c:v>160</c:v>
                </c:pt>
                <c:pt idx="15">
                  <c:v>155</c:v>
                </c:pt>
                <c:pt idx="16">
                  <c:v>152.6</c:v>
                </c:pt>
                <c:pt idx="17">
                  <c:v>148.30000000000001</c:v>
                </c:pt>
                <c:pt idx="18">
                  <c:v>147.4</c:v>
                </c:pt>
                <c:pt idx="19">
                  <c:v>147.19999999999999</c:v>
                </c:pt>
                <c:pt idx="20">
                  <c:v>145.6</c:v>
                </c:pt>
                <c:pt idx="21">
                  <c:v>145.6</c:v>
                </c:pt>
                <c:pt idx="22">
                  <c:v>143.69999999999999</c:v>
                </c:pt>
                <c:pt idx="23">
                  <c:v>139.1</c:v>
                </c:pt>
                <c:pt idx="24">
                  <c:v>138.9</c:v>
                </c:pt>
                <c:pt idx="25">
                  <c:v>138.30000000000001</c:v>
                </c:pt>
                <c:pt idx="26">
                  <c:v>138.30000000000001</c:v>
                </c:pt>
                <c:pt idx="27">
                  <c:v>136</c:v>
                </c:pt>
                <c:pt idx="28">
                  <c:v>135.80000000000001</c:v>
                </c:pt>
                <c:pt idx="29">
                  <c:v>135.19999999999999</c:v>
                </c:pt>
                <c:pt idx="30">
                  <c:v>134.69999999999999</c:v>
                </c:pt>
                <c:pt idx="31">
                  <c:v>134</c:v>
                </c:pt>
                <c:pt idx="32">
                  <c:v>133.5</c:v>
                </c:pt>
                <c:pt idx="33">
                  <c:v>127.7</c:v>
                </c:pt>
                <c:pt idx="34">
                  <c:v>121.8</c:v>
                </c:pt>
                <c:pt idx="35">
                  <c:v>117.3</c:v>
                </c:pt>
                <c:pt idx="36">
                  <c:v>117.2</c:v>
                </c:pt>
                <c:pt idx="37">
                  <c:v>117.1</c:v>
                </c:pt>
                <c:pt idx="38">
                  <c:v>115.6</c:v>
                </c:pt>
                <c:pt idx="39">
                  <c:v>113.3</c:v>
                </c:pt>
                <c:pt idx="40">
                  <c:v>105.2</c:v>
                </c:pt>
                <c:pt idx="41">
                  <c:v>100.4</c:v>
                </c:pt>
                <c:pt idx="42">
                  <c:v>94.1</c:v>
                </c:pt>
                <c:pt idx="43">
                  <c:v>62.1</c:v>
                </c:pt>
                <c:pt idx="44">
                  <c:v>42.4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8837248"/>
        <c:axId val="86090880"/>
      </c:barChart>
      <c:catAx>
        <c:axId val="5883724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86090880"/>
        <c:crosses val="autoZero"/>
        <c:auto val="1"/>
        <c:lblAlgn val="ctr"/>
        <c:lblOffset val="100"/>
        <c:noMultiLvlLbl val="0"/>
      </c:catAx>
      <c:valAx>
        <c:axId val="860908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8837248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978591778239874E-2"/>
          <c:y val="2.9668841509192582E-2"/>
          <c:w val="0.94237029479536383"/>
          <c:h val="0.492241392370544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Лист3!$B$1</c:f>
              <c:strCache>
                <c:ptCount val="1"/>
                <c:pt idx="0">
                  <c:v>% к 2011 году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C0504D"/>
              </a:solidFill>
            </c:spPr>
          </c:dPt>
          <c:dPt>
            <c:idx val="1"/>
            <c:invertIfNegative val="0"/>
            <c:bubble3D val="0"/>
            <c:spPr>
              <a:solidFill>
                <a:srgbClr val="C0504D"/>
              </a:solidFill>
            </c:spPr>
          </c:dPt>
          <c:dPt>
            <c:idx val="2"/>
            <c:invertIfNegative val="0"/>
            <c:bubble3D val="0"/>
            <c:spPr>
              <a:solidFill>
                <a:srgbClr val="C0504D"/>
              </a:solidFill>
            </c:spPr>
          </c:dPt>
          <c:dPt>
            <c:idx val="22"/>
            <c:invertIfNegative val="0"/>
            <c:bubble3D val="0"/>
            <c:spPr>
              <a:solidFill>
                <a:srgbClr val="C0504D"/>
              </a:solidFill>
            </c:spPr>
          </c:dPt>
          <c:dPt>
            <c:idx val="24"/>
            <c:invertIfNegative val="0"/>
            <c:bubble3D val="0"/>
            <c:spPr>
              <a:solidFill>
                <a:srgbClr val="C0504D"/>
              </a:solidFill>
            </c:spPr>
          </c:dPt>
          <c:dPt>
            <c:idx val="27"/>
            <c:invertIfNegative val="0"/>
            <c:bubble3D val="0"/>
            <c:spPr>
              <a:solidFill>
                <a:srgbClr val="C0504D"/>
              </a:solidFill>
            </c:spPr>
          </c:dPt>
          <c:dPt>
            <c:idx val="29"/>
            <c:invertIfNegative val="0"/>
            <c:bubble3D val="0"/>
            <c:spPr>
              <a:solidFill>
                <a:srgbClr val="C0504D"/>
              </a:solidFill>
            </c:spPr>
          </c:dPt>
          <c:dPt>
            <c:idx val="31"/>
            <c:invertIfNegative val="0"/>
            <c:bubble3D val="0"/>
            <c:spPr>
              <a:solidFill>
                <a:srgbClr val="C0504D"/>
              </a:solidFill>
            </c:spPr>
          </c:dPt>
          <c:dPt>
            <c:idx val="35"/>
            <c:invertIfNegative val="0"/>
            <c:bubble3D val="0"/>
            <c:spPr>
              <a:solidFill>
                <a:srgbClr val="C0504D"/>
              </a:solidFill>
            </c:spPr>
          </c:dPt>
          <c:dPt>
            <c:idx val="37"/>
            <c:invertIfNegative val="0"/>
            <c:bubble3D val="0"/>
            <c:spPr>
              <a:solidFill>
                <a:srgbClr val="C0504D"/>
              </a:solidFill>
            </c:spPr>
          </c:dPt>
          <c:dPt>
            <c:idx val="45"/>
            <c:invertIfNegative val="0"/>
            <c:bubble3D val="0"/>
            <c:spPr>
              <a:solidFill>
                <a:srgbClr val="C0504D"/>
              </a:solidFill>
            </c:spPr>
          </c:dPt>
          <c:dPt>
            <c:idx val="46"/>
            <c:invertIfNegative val="0"/>
            <c:bubble3D val="0"/>
            <c:spPr>
              <a:solidFill>
                <a:srgbClr val="C0504D"/>
              </a:solidFill>
            </c:spPr>
          </c:dPt>
          <c:dPt>
            <c:idx val="49"/>
            <c:invertIfNegative val="0"/>
            <c:bubble3D val="0"/>
            <c:spPr>
              <a:solidFill>
                <a:srgbClr val="C0504D"/>
              </a:solidFill>
            </c:spPr>
          </c:dPt>
          <c:cat>
            <c:strRef>
              <c:f>Лист3!$A$2:$A$52</c:f>
              <c:strCache>
                <c:ptCount val="51"/>
                <c:pt idx="0">
                  <c:v>Спасский</c:v>
                </c:pt>
                <c:pt idx="1">
                  <c:v>Актанышский</c:v>
                </c:pt>
                <c:pt idx="2">
                  <c:v>Атнинский</c:v>
                </c:pt>
                <c:pt idx="3">
                  <c:v>Балтасинский</c:v>
                </c:pt>
                <c:pt idx="4">
                  <c:v>Чистопольский</c:v>
                </c:pt>
                <c:pt idx="5">
                  <c:v>Зеленодольский</c:v>
                </c:pt>
                <c:pt idx="6">
                  <c:v>Менделеевский</c:v>
                </c:pt>
                <c:pt idx="7">
                  <c:v>Ютазинский</c:v>
                </c:pt>
                <c:pt idx="8">
                  <c:v>Сабинский</c:v>
                </c:pt>
                <c:pt idx="9">
                  <c:v>Кукморский</c:v>
                </c:pt>
                <c:pt idx="10">
                  <c:v>Муслюмовский</c:v>
                </c:pt>
                <c:pt idx="11">
                  <c:v>Сармановский</c:v>
                </c:pt>
                <c:pt idx="12">
                  <c:v>Альметьевский</c:v>
                </c:pt>
                <c:pt idx="13">
                  <c:v>Тукаевский</c:v>
                </c:pt>
                <c:pt idx="14">
                  <c:v>Пестречинский</c:v>
                </c:pt>
                <c:pt idx="15">
                  <c:v>Дрожжановский</c:v>
                </c:pt>
                <c:pt idx="16">
                  <c:v>Казань, Авиастроительный</c:v>
                </c:pt>
                <c:pt idx="17">
                  <c:v>Казань,Советский</c:v>
                </c:pt>
                <c:pt idx="18">
                  <c:v>Нурлатский</c:v>
                </c:pt>
                <c:pt idx="19">
                  <c:v>Новошешминский</c:v>
                </c:pt>
                <c:pt idx="20">
                  <c:v>Заинский</c:v>
                </c:pt>
                <c:pt idx="21">
                  <c:v>Камско-Устьинский</c:v>
                </c:pt>
                <c:pt idx="22">
                  <c:v>Мензелинский</c:v>
                </c:pt>
                <c:pt idx="23">
                  <c:v>Буинский</c:v>
                </c:pt>
                <c:pt idx="24">
                  <c:v>Апастовский</c:v>
                </c:pt>
                <c:pt idx="25">
                  <c:v>Казань,Ново-Савиновский</c:v>
                </c:pt>
                <c:pt idx="26">
                  <c:v>Казань,Кировский</c:v>
                </c:pt>
                <c:pt idx="27">
                  <c:v>Бугульминский</c:v>
                </c:pt>
                <c:pt idx="28">
                  <c:v>Тюлячинский</c:v>
                </c:pt>
                <c:pt idx="29">
                  <c:v>Агрызский</c:v>
                </c:pt>
                <c:pt idx="30">
                  <c:v>Казань,Вахитовский</c:v>
                </c:pt>
                <c:pt idx="31">
                  <c:v>Кайбицкий</c:v>
                </c:pt>
                <c:pt idx="32">
                  <c:v>Елабужский</c:v>
                </c:pt>
                <c:pt idx="33">
                  <c:v>Лениногорский</c:v>
                </c:pt>
                <c:pt idx="34">
                  <c:v>Высокогорский</c:v>
                </c:pt>
                <c:pt idx="35">
                  <c:v>Алексеевский</c:v>
                </c:pt>
                <c:pt idx="36">
                  <c:v>Рыбно-Слободский</c:v>
                </c:pt>
                <c:pt idx="37">
                  <c:v>Мамадышский</c:v>
                </c:pt>
                <c:pt idx="38">
                  <c:v>Лаишевский</c:v>
                </c:pt>
                <c:pt idx="39">
                  <c:v>Казань,Приволжский</c:v>
                </c:pt>
                <c:pt idx="40">
                  <c:v>Черемшанский</c:v>
                </c:pt>
                <c:pt idx="41">
                  <c:v>Тетюшский</c:v>
                </c:pt>
                <c:pt idx="42">
                  <c:v>Казань,Московский</c:v>
                </c:pt>
                <c:pt idx="43">
                  <c:v>Нижнекамский</c:v>
                </c:pt>
                <c:pt idx="44">
                  <c:v>г. Набережные Челны</c:v>
                </c:pt>
                <c:pt idx="45">
                  <c:v>Алькеевский</c:v>
                </c:pt>
                <c:pt idx="46">
                  <c:v>Арский</c:v>
                </c:pt>
                <c:pt idx="47">
                  <c:v>Аксубаевский</c:v>
                </c:pt>
                <c:pt idx="48">
                  <c:v>Верхнеуслонский</c:v>
                </c:pt>
                <c:pt idx="49">
                  <c:v>Азнакаевский</c:v>
                </c:pt>
                <c:pt idx="50">
                  <c:v>Бавлинский</c:v>
                </c:pt>
              </c:strCache>
            </c:strRef>
          </c:cat>
          <c:val>
            <c:numRef>
              <c:f>Лист3!$B$2:$B$52</c:f>
              <c:numCache>
                <c:formatCode>General</c:formatCode>
                <c:ptCount val="51"/>
                <c:pt idx="0">
                  <c:v>119</c:v>
                </c:pt>
                <c:pt idx="1">
                  <c:v>113.41</c:v>
                </c:pt>
                <c:pt idx="2">
                  <c:v>113.33</c:v>
                </c:pt>
                <c:pt idx="3">
                  <c:v>109.8</c:v>
                </c:pt>
                <c:pt idx="4">
                  <c:v>109.77</c:v>
                </c:pt>
                <c:pt idx="5">
                  <c:v>105.92</c:v>
                </c:pt>
                <c:pt idx="6">
                  <c:v>103.22</c:v>
                </c:pt>
                <c:pt idx="7">
                  <c:v>102.61</c:v>
                </c:pt>
                <c:pt idx="8">
                  <c:v>102.39</c:v>
                </c:pt>
                <c:pt idx="9">
                  <c:v>101.04</c:v>
                </c:pt>
                <c:pt idx="10">
                  <c:v>100</c:v>
                </c:pt>
                <c:pt idx="11">
                  <c:v>100</c:v>
                </c:pt>
                <c:pt idx="12">
                  <c:v>98.8</c:v>
                </c:pt>
                <c:pt idx="13">
                  <c:v>97.23</c:v>
                </c:pt>
                <c:pt idx="14">
                  <c:v>94.92</c:v>
                </c:pt>
                <c:pt idx="15">
                  <c:v>93.19</c:v>
                </c:pt>
                <c:pt idx="16">
                  <c:v>92.98</c:v>
                </c:pt>
                <c:pt idx="17">
                  <c:v>92.97</c:v>
                </c:pt>
                <c:pt idx="18">
                  <c:v>92.91</c:v>
                </c:pt>
                <c:pt idx="19">
                  <c:v>92.8</c:v>
                </c:pt>
                <c:pt idx="20">
                  <c:v>92.72</c:v>
                </c:pt>
                <c:pt idx="21">
                  <c:v>92.4</c:v>
                </c:pt>
                <c:pt idx="22">
                  <c:v>92.38</c:v>
                </c:pt>
                <c:pt idx="23">
                  <c:v>91.76</c:v>
                </c:pt>
                <c:pt idx="24">
                  <c:v>91.72</c:v>
                </c:pt>
                <c:pt idx="25">
                  <c:v>91.07</c:v>
                </c:pt>
                <c:pt idx="26">
                  <c:v>90.59</c:v>
                </c:pt>
                <c:pt idx="27">
                  <c:v>86.92</c:v>
                </c:pt>
                <c:pt idx="28">
                  <c:v>86.9</c:v>
                </c:pt>
                <c:pt idx="29">
                  <c:v>86.15</c:v>
                </c:pt>
                <c:pt idx="30">
                  <c:v>86.11</c:v>
                </c:pt>
                <c:pt idx="31">
                  <c:v>86.08</c:v>
                </c:pt>
                <c:pt idx="32">
                  <c:v>85.58</c:v>
                </c:pt>
                <c:pt idx="33">
                  <c:v>85.38</c:v>
                </c:pt>
                <c:pt idx="34">
                  <c:v>85.15</c:v>
                </c:pt>
                <c:pt idx="35">
                  <c:v>84.83</c:v>
                </c:pt>
                <c:pt idx="36">
                  <c:v>83.81</c:v>
                </c:pt>
                <c:pt idx="37">
                  <c:v>83.43</c:v>
                </c:pt>
                <c:pt idx="38">
                  <c:v>83</c:v>
                </c:pt>
                <c:pt idx="39">
                  <c:v>82.18</c:v>
                </c:pt>
                <c:pt idx="40">
                  <c:v>81.819999999999993</c:v>
                </c:pt>
                <c:pt idx="41">
                  <c:v>81.62</c:v>
                </c:pt>
                <c:pt idx="42">
                  <c:v>80.349999999999994</c:v>
                </c:pt>
                <c:pt idx="43">
                  <c:v>80.12</c:v>
                </c:pt>
                <c:pt idx="44">
                  <c:v>80.2</c:v>
                </c:pt>
                <c:pt idx="45">
                  <c:v>78.680000000000007</c:v>
                </c:pt>
                <c:pt idx="46">
                  <c:v>76.77</c:v>
                </c:pt>
                <c:pt idx="47">
                  <c:v>74.56</c:v>
                </c:pt>
                <c:pt idx="48">
                  <c:v>71.569999999999993</c:v>
                </c:pt>
                <c:pt idx="49">
                  <c:v>70.86</c:v>
                </c:pt>
                <c:pt idx="50">
                  <c:v>61.47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4484736"/>
        <c:axId val="94486528"/>
      </c:barChart>
      <c:catAx>
        <c:axId val="944847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94486528"/>
        <c:crosses val="autoZero"/>
        <c:auto val="1"/>
        <c:lblAlgn val="ctr"/>
        <c:lblOffset val="100"/>
        <c:noMultiLvlLbl val="0"/>
      </c:catAx>
      <c:valAx>
        <c:axId val="944865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4484736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8928965282844312E-2"/>
          <c:y val="5.1400554097404488E-2"/>
          <c:w val="0.90706666616263798"/>
          <c:h val="0.37566090696996207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dPt>
            <c:idx val="9"/>
            <c:invertIfNegative val="0"/>
            <c:bubble3D val="0"/>
            <c:spPr>
              <a:solidFill>
                <a:srgbClr val="9BBB59">
                  <a:lumMod val="50000"/>
                </a:srgbClr>
              </a:solidFill>
            </c:spPr>
          </c:dPt>
          <c:cat>
            <c:strRef>
              <c:f>Лист1!$A$1:$A$10</c:f>
              <c:strCache>
                <c:ptCount val="10"/>
                <c:pt idx="0">
                  <c:v>ЦДТТ г. Елабуга</c:v>
                </c:pt>
                <c:pt idx="1">
                  <c:v>ЦДТ «Развитие»  Азнакаево</c:v>
                </c:pt>
                <c:pt idx="2">
                  <c:v>ДООЦ «Комеш су» Азнакаево</c:v>
                </c:pt>
                <c:pt idx="3">
                  <c:v>ДШ Алькеево</c:v>
                </c:pt>
                <c:pt idx="4">
                  <c:v>ЦДТТ г.Бугульма</c:v>
                </c:pt>
                <c:pt idx="5">
                  <c:v>ДДТ «Балкыш»  В.Гора</c:v>
                </c:pt>
                <c:pt idx="6">
                  <c:v>ГДТДиМ №1 г. Набережные Челны</c:v>
                </c:pt>
                <c:pt idx="7">
                  <c:v>ЦЭВД г. Елабуга</c:v>
                </c:pt>
                <c:pt idx="8">
                  <c:v>ЦДТ Вахитовского района г. Казани</c:v>
                </c:pt>
                <c:pt idx="9">
                  <c:v>ДЭБЦ г. Елабуга</c:v>
                </c:pt>
              </c:strCache>
            </c:strRef>
          </c:cat>
          <c:val>
            <c:numRef>
              <c:f>Лист1!$B$1:$B$10</c:f>
              <c:numCache>
                <c:formatCode>General</c:formatCode>
                <c:ptCount val="10"/>
                <c:pt idx="0">
                  <c:v>85.4</c:v>
                </c:pt>
                <c:pt idx="1">
                  <c:v>78</c:v>
                </c:pt>
                <c:pt idx="2">
                  <c:v>23.1</c:v>
                </c:pt>
                <c:pt idx="3">
                  <c:v>72.7</c:v>
                </c:pt>
                <c:pt idx="4">
                  <c:v>95.6</c:v>
                </c:pt>
                <c:pt idx="5">
                  <c:v>98</c:v>
                </c:pt>
                <c:pt idx="6">
                  <c:v>78.099999999999994</c:v>
                </c:pt>
                <c:pt idx="7">
                  <c:v>74.599999999999994</c:v>
                </c:pt>
                <c:pt idx="8">
                  <c:v>59</c:v>
                </c:pt>
                <c:pt idx="9">
                  <c:v>106.8</c:v>
                </c:pt>
              </c:numCache>
            </c:numRef>
          </c:val>
        </c:ser>
        <c:ser>
          <c:idx val="1"/>
          <c:order val="1"/>
          <c:invertIfNegative val="0"/>
          <c:dPt>
            <c:idx val="9"/>
            <c:invertIfNegative val="0"/>
            <c:bubble3D val="0"/>
            <c:spPr>
              <a:solidFill>
                <a:srgbClr val="FF0000"/>
              </a:solidFill>
            </c:spPr>
          </c:dPt>
          <c:cat>
            <c:strRef>
              <c:f>Лист1!$A$1:$A$10</c:f>
              <c:strCache>
                <c:ptCount val="10"/>
                <c:pt idx="0">
                  <c:v>ЦДТТ г. Елабуга</c:v>
                </c:pt>
                <c:pt idx="1">
                  <c:v>ЦДТ «Развитие»  Азнакаево</c:v>
                </c:pt>
                <c:pt idx="2">
                  <c:v>ДООЦ «Комеш су» Азнакаево</c:v>
                </c:pt>
                <c:pt idx="3">
                  <c:v>ДШ Алькеево</c:v>
                </c:pt>
                <c:pt idx="4">
                  <c:v>ЦДТТ г.Бугульма</c:v>
                </c:pt>
                <c:pt idx="5">
                  <c:v>ДДТ «Балкыш»  В.Гора</c:v>
                </c:pt>
                <c:pt idx="6">
                  <c:v>ГДТДиМ №1 г. Набережные Челны</c:v>
                </c:pt>
                <c:pt idx="7">
                  <c:v>ЦЭВД г. Елабуга</c:v>
                </c:pt>
                <c:pt idx="8">
                  <c:v>ЦДТ Вахитовского района г. Казани</c:v>
                </c:pt>
                <c:pt idx="9">
                  <c:v>ДЭБЦ г. Елабуга</c:v>
                </c:pt>
              </c:strCache>
            </c:strRef>
          </c:cat>
          <c:val>
            <c:numRef>
              <c:f>Лист1!$C$1:$C$10</c:f>
              <c:numCache>
                <c:formatCode>General</c:formatCode>
                <c:ptCount val="10"/>
                <c:pt idx="0">
                  <c:v>108.8</c:v>
                </c:pt>
                <c:pt idx="1">
                  <c:v>80.400000000000006</c:v>
                </c:pt>
                <c:pt idx="2">
                  <c:v>35.1</c:v>
                </c:pt>
                <c:pt idx="3">
                  <c:v>78.7</c:v>
                </c:pt>
                <c:pt idx="4">
                  <c:v>97.2</c:v>
                </c:pt>
                <c:pt idx="5">
                  <c:v>99.6</c:v>
                </c:pt>
                <c:pt idx="6">
                  <c:v>80.099999999999994</c:v>
                </c:pt>
                <c:pt idx="7">
                  <c:v>77.599999999999994</c:v>
                </c:pt>
                <c:pt idx="8">
                  <c:v>61.4</c:v>
                </c:pt>
                <c:pt idx="9">
                  <c:v>85.4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886720"/>
        <c:axId val="135888256"/>
      </c:barChart>
      <c:catAx>
        <c:axId val="13588672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135888256"/>
        <c:crosses val="autoZero"/>
        <c:auto val="1"/>
        <c:lblAlgn val="ctr"/>
        <c:lblOffset val="100"/>
        <c:noMultiLvlLbl val="0"/>
      </c:catAx>
      <c:valAx>
        <c:axId val="1358882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5886720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0.76367</cdr:x>
      <cdr:y>0.15942</cdr:y>
    </cdr:from>
    <cdr:to>
      <cdr:x>1</cdr:x>
      <cdr:y>0.27706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6982999" y="792088"/>
          <a:ext cx="2161001" cy="584501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800" b="1" dirty="0" smtClean="0">
              <a:solidFill>
                <a:srgbClr val="008000"/>
              </a:solidFill>
            </a:rPr>
            <a:t>Уровень </a:t>
          </a:r>
          <a:r>
            <a:rPr lang="ru-RU" sz="1800" b="1" dirty="0" err="1" smtClean="0">
              <a:solidFill>
                <a:srgbClr val="008000"/>
              </a:solidFill>
            </a:rPr>
            <a:t>соцгарантии</a:t>
          </a:r>
          <a:r>
            <a:rPr lang="ru-RU" sz="1800" b="1" dirty="0" smtClean="0">
              <a:solidFill>
                <a:srgbClr val="008000"/>
              </a:solidFill>
            </a:rPr>
            <a:t> -  120% </a:t>
          </a:r>
          <a:endParaRPr lang="ru-RU" sz="1800" b="1" dirty="0">
            <a:solidFill>
              <a:srgbClr val="008000"/>
            </a:solidFill>
          </a:endParaRPr>
        </a:p>
      </cdr:txBody>
    </cdr:sp>
  </cdr:relSizeAnchor>
  <cdr:relSizeAnchor xmlns:cdr="http://schemas.openxmlformats.org/drawingml/2006/chartDrawing">
    <cdr:from>
      <cdr:x>0.04326</cdr:x>
      <cdr:y>0.40541</cdr:y>
    </cdr:from>
    <cdr:to>
      <cdr:x>0.98824</cdr:x>
      <cdr:y>0.40541</cdr:y>
    </cdr:to>
    <cdr:cxnSp macro="">
      <cdr:nvCxnSpPr>
        <cdr:cNvPr id="3" name="Прямая соединительная линия 2"/>
        <cdr:cNvCxnSpPr/>
      </cdr:nvCxnSpPr>
      <cdr:spPr>
        <a:xfrm xmlns:a="http://schemas.openxmlformats.org/drawingml/2006/main">
          <a:off x="395553" y="2160240"/>
          <a:ext cx="8640943" cy="0"/>
        </a:xfrm>
        <a:prstGeom xmlns:a="http://schemas.openxmlformats.org/drawingml/2006/main" prst="line">
          <a:avLst/>
        </a:prstGeom>
        <a:ln xmlns:a="http://schemas.openxmlformats.org/drawingml/2006/main" w="34925">
          <a:solidFill>
            <a:srgbClr val="0099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0.04326</cdr:x>
      <cdr:y>0.36486</cdr:y>
    </cdr:from>
    <cdr:to>
      <cdr:x>0.98037</cdr:x>
      <cdr:y>0.36486</cdr:y>
    </cdr:to>
    <cdr:cxnSp macro="">
      <cdr:nvCxnSpPr>
        <cdr:cNvPr id="4" name="Прямая соединительная линия 3"/>
        <cdr:cNvCxnSpPr/>
      </cdr:nvCxnSpPr>
      <cdr:spPr>
        <a:xfrm xmlns:a="http://schemas.openxmlformats.org/drawingml/2006/main">
          <a:off x="395536" y="1944216"/>
          <a:ext cx="8568948" cy="0"/>
        </a:xfrm>
        <a:prstGeom xmlns:a="http://schemas.openxmlformats.org/drawingml/2006/main" prst="line">
          <a:avLst/>
        </a:prstGeom>
        <a:ln xmlns:a="http://schemas.openxmlformats.org/drawingml/2006/main" w="38100">
          <a:solidFill>
            <a:schemeClr val="accent2">
              <a:lumMod val="75000"/>
            </a:schemeClr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0.41737</cdr:x>
      <cdr:y>0.22973</cdr:y>
    </cdr:from>
    <cdr:to>
      <cdr:x>0.73236</cdr:x>
      <cdr:y>0.32432</cdr:y>
    </cdr:to>
    <cdr:sp macro="" textlink="">
      <cdr:nvSpPr>
        <cdr:cNvPr id="5" name="Прямоугольник 4"/>
        <cdr:cNvSpPr/>
      </cdr:nvSpPr>
      <cdr:spPr>
        <a:xfrm xmlns:a="http://schemas.openxmlformats.org/drawingml/2006/main">
          <a:off x="3816424" y="1224136"/>
          <a:ext cx="2880292" cy="504047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2400" b="1" dirty="0" smtClean="0">
              <a:solidFill>
                <a:schemeClr val="accent2">
                  <a:lumMod val="75000"/>
                </a:schemeClr>
              </a:solidFill>
            </a:rPr>
            <a:t>По РТ – 134,6 %</a:t>
          </a:r>
          <a:endParaRPr lang="ru-RU" sz="2400" b="1" dirty="0">
            <a:solidFill>
              <a:schemeClr val="accent2">
                <a:lumMod val="75000"/>
              </a:schemeClr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0.57591</cdr:x>
      <cdr:y>0.0303</cdr:y>
    </cdr:from>
    <cdr:to>
      <cdr:x>0.67473</cdr:x>
      <cdr:y>0.22271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328592" y="14401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2400" b="1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rPr>
            <a:t>По РТ – 87,2%</a:t>
          </a:r>
          <a:endParaRPr lang="ru-RU" sz="2400" b="1" dirty="0">
            <a:solidFill>
              <a:schemeClr val="accent2">
                <a:lumMod val="75000"/>
              </a:schemeClr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405" cy="496332"/>
          </a:xfrm>
          <a:prstGeom prst="rect">
            <a:avLst/>
          </a:prstGeom>
        </p:spPr>
        <p:txBody>
          <a:bodyPr vert="horz" lIns="90626" tIns="45313" rIns="90626" bIns="4531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777128" y="0"/>
            <a:ext cx="2890405" cy="496332"/>
          </a:xfrm>
          <a:prstGeom prst="rect">
            <a:avLst/>
          </a:prstGeom>
        </p:spPr>
        <p:txBody>
          <a:bodyPr vert="horz" lIns="90626" tIns="45313" rIns="90626" bIns="45313" rtlCol="0"/>
          <a:lstStyle>
            <a:lvl1pPr algn="r">
              <a:defRPr sz="1200"/>
            </a:lvl1pPr>
          </a:lstStyle>
          <a:p>
            <a:fld id="{2D4B9212-6B85-4B1C-8B6E-0B1CFF82C12A}" type="datetimeFigureOut">
              <a:rPr lang="ru-RU" smtClean="0"/>
              <a:t>11.12.2012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30308"/>
            <a:ext cx="2890405" cy="496331"/>
          </a:xfrm>
          <a:prstGeom prst="rect">
            <a:avLst/>
          </a:prstGeom>
        </p:spPr>
        <p:txBody>
          <a:bodyPr vert="horz" lIns="90626" tIns="45313" rIns="90626" bIns="4531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777128" y="9430308"/>
            <a:ext cx="2890405" cy="496331"/>
          </a:xfrm>
          <a:prstGeom prst="rect">
            <a:avLst/>
          </a:prstGeom>
        </p:spPr>
        <p:txBody>
          <a:bodyPr vert="horz" lIns="90626" tIns="45313" rIns="90626" bIns="45313" rtlCol="0" anchor="b"/>
          <a:lstStyle>
            <a:lvl1pPr algn="r">
              <a:defRPr sz="1200"/>
            </a:lvl1pPr>
          </a:lstStyle>
          <a:p>
            <a:fld id="{94229E81-4395-42C3-9184-F5F51D869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13253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405" cy="496332"/>
          </a:xfrm>
          <a:prstGeom prst="rect">
            <a:avLst/>
          </a:prstGeom>
        </p:spPr>
        <p:txBody>
          <a:bodyPr vert="horz" lIns="90626" tIns="45313" rIns="90626" bIns="4531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7128" y="0"/>
            <a:ext cx="2890405" cy="496332"/>
          </a:xfrm>
          <a:prstGeom prst="rect">
            <a:avLst/>
          </a:prstGeom>
        </p:spPr>
        <p:txBody>
          <a:bodyPr vert="horz" lIns="90626" tIns="45313" rIns="90626" bIns="45313" rtlCol="0"/>
          <a:lstStyle>
            <a:lvl1pPr algn="r">
              <a:defRPr sz="1200"/>
            </a:lvl1pPr>
          </a:lstStyle>
          <a:p>
            <a:fld id="{820B4438-5EFD-4351-93F4-F996793CCEC4}" type="datetimeFigureOut">
              <a:rPr lang="ru-RU" smtClean="0"/>
              <a:t>11.12.2012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26" tIns="45313" rIns="90626" bIns="4531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7376" y="4715946"/>
            <a:ext cx="5334336" cy="4466988"/>
          </a:xfrm>
          <a:prstGeom prst="rect">
            <a:avLst/>
          </a:prstGeom>
        </p:spPr>
        <p:txBody>
          <a:bodyPr vert="horz" lIns="90626" tIns="45313" rIns="90626" bIns="45313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308"/>
            <a:ext cx="2890405" cy="496331"/>
          </a:xfrm>
          <a:prstGeom prst="rect">
            <a:avLst/>
          </a:prstGeom>
        </p:spPr>
        <p:txBody>
          <a:bodyPr vert="horz" lIns="90626" tIns="45313" rIns="90626" bIns="4531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7128" y="9430308"/>
            <a:ext cx="2890405" cy="496331"/>
          </a:xfrm>
          <a:prstGeom prst="rect">
            <a:avLst/>
          </a:prstGeom>
        </p:spPr>
        <p:txBody>
          <a:bodyPr vert="horz" lIns="90626" tIns="45313" rIns="90626" bIns="45313" rtlCol="0" anchor="b"/>
          <a:lstStyle>
            <a:lvl1pPr algn="r">
              <a:defRPr sz="1200"/>
            </a:lvl1pPr>
          </a:lstStyle>
          <a:p>
            <a:fld id="{70ED485C-36CD-4D3E-B3C9-6FC766222E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1973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53C56-3337-4D4F-B4C5-580361F6594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11.12.2012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DEF0-F6DA-4438-A634-51566AB40D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116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5004D-986F-4608-9F53-0BE20C5863A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11.12.2012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DEF0-F6DA-4438-A634-51566AB40D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2015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8B5CB-40A1-45C1-B4EE-70655ACE7EB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11.12.2012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DEF0-F6DA-4438-A634-51566AB40D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7682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B1D5D-A35A-4A8C-9A08-43BE1A1BF20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11.12.2012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DEF0-F6DA-4438-A634-51566AB40D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3967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90057-22BE-4B73-9F98-D9D66A5752A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11.12.2012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DEF0-F6DA-4438-A634-51566AB40D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3054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793AA-3C90-4891-A02F-F93F966C0E2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11.12.2012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DEF0-F6DA-4438-A634-51566AB40D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664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733D6-A93D-4611-B2F6-234597DDCC6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11.12.2012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DEF0-F6DA-4438-A634-51566AB40D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1760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B1AB0-254A-42E5-9764-72051049BDC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11.12.2012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DEF0-F6DA-4438-A634-51566AB40D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3264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19AE6-BDE2-4681-B2D0-F8948E3DA28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11.12.2012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DEF0-F6DA-4438-A634-51566AB40D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1263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5826C-D54B-4DFB-AD04-78BFBC38A6F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11.12.2012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DEF0-F6DA-4438-A634-51566AB40D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6169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7CF14-D169-4E36-94D0-B6CE6E6CA92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11.12.2012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DEF0-F6DA-4438-A634-51566AB40D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199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D4F93-1B2E-443D-8DD3-819A81331B6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11.12.2012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6DEF0-F6DA-4438-A634-51566AB40D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1883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tatarskiepesni.ru/_ph/2/2/383763895.jpg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283968" y="4581129"/>
            <a:ext cx="4701426" cy="1368152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ru-RU" sz="2000" b="1" i="1" dirty="0" smtClean="0">
                <a:solidFill>
                  <a:srgbClr val="002060"/>
                </a:solidFill>
              </a:rPr>
              <a:t>Г.Т. Минкина, </a:t>
            </a:r>
          </a:p>
          <a:p>
            <a:pPr algn="r">
              <a:defRPr/>
            </a:pPr>
            <a:r>
              <a:rPr lang="ru-RU" sz="2000" b="1" i="1" dirty="0" smtClean="0">
                <a:solidFill>
                  <a:srgbClr val="002060"/>
                </a:solidFill>
              </a:rPr>
              <a:t>Заместитель министра </a:t>
            </a:r>
            <a:r>
              <a:rPr lang="ru-RU" sz="2000" b="1" i="1" dirty="0">
                <a:solidFill>
                  <a:srgbClr val="002060"/>
                </a:solidFill>
              </a:rPr>
              <a:t>образования и науки </a:t>
            </a:r>
            <a:endParaRPr lang="ru-RU" sz="2000" b="1" i="1" dirty="0" smtClean="0">
              <a:solidFill>
                <a:srgbClr val="002060"/>
              </a:solidFill>
            </a:endParaRPr>
          </a:p>
          <a:p>
            <a:pPr algn="r">
              <a:lnSpc>
                <a:spcPct val="80000"/>
              </a:lnSpc>
              <a:spcBef>
                <a:spcPts val="0"/>
              </a:spcBef>
              <a:defRPr/>
            </a:pPr>
            <a:r>
              <a:rPr lang="ru-RU" sz="2000" b="1" i="1" dirty="0" smtClean="0">
                <a:solidFill>
                  <a:srgbClr val="002060"/>
                </a:solidFill>
              </a:rPr>
              <a:t>Республики </a:t>
            </a:r>
            <a:r>
              <a:rPr lang="ru-RU" sz="2000" b="1" i="1" dirty="0">
                <a:solidFill>
                  <a:srgbClr val="002060"/>
                </a:solidFill>
              </a:rPr>
              <a:t>Татарстан</a:t>
            </a:r>
            <a:endParaRPr lang="ru-RU" sz="2000" b="1" i="1" dirty="0" smtClean="0">
              <a:solidFill>
                <a:srgbClr val="002060"/>
              </a:solidFill>
            </a:endParaRPr>
          </a:p>
          <a:p>
            <a:pPr algn="r">
              <a:defRPr/>
            </a:pPr>
            <a:endParaRPr lang="ru-RU" sz="2000" b="1" i="1" dirty="0">
              <a:solidFill>
                <a:schemeClr val="tx2"/>
              </a:solidFill>
            </a:endParaRPr>
          </a:p>
          <a:p>
            <a:pPr algn="r">
              <a:defRPr/>
            </a:pPr>
            <a:endParaRPr lang="ru-RU" sz="2000" b="1" i="1" dirty="0" smtClean="0">
              <a:solidFill>
                <a:schemeClr val="tx2"/>
              </a:solidFill>
            </a:endParaRPr>
          </a:p>
          <a:p>
            <a:pPr algn="r">
              <a:defRPr/>
            </a:pPr>
            <a:endParaRPr lang="ru-RU" sz="2000" b="1" i="1" dirty="0">
              <a:solidFill>
                <a:schemeClr val="tx2"/>
              </a:solidFill>
            </a:endParaRPr>
          </a:p>
          <a:p>
            <a:pPr algn="r">
              <a:defRPr/>
            </a:pPr>
            <a:endParaRPr lang="ru-RU" sz="2000" b="1" i="1" dirty="0" smtClean="0">
              <a:solidFill>
                <a:schemeClr val="tx2"/>
              </a:solidFill>
            </a:endParaRPr>
          </a:p>
          <a:p>
            <a:pPr algn="r">
              <a:defRPr/>
            </a:pPr>
            <a:endParaRPr lang="ru-RU" sz="2000" b="1" i="1" dirty="0">
              <a:solidFill>
                <a:schemeClr val="tx2"/>
              </a:solidFill>
            </a:endParaRPr>
          </a:p>
          <a:p>
            <a:pPr algn="r">
              <a:defRPr/>
            </a:pPr>
            <a:endParaRPr lang="ru-RU" sz="2000" b="1" i="1" dirty="0" smtClean="0">
              <a:solidFill>
                <a:schemeClr val="tx2"/>
              </a:solidFill>
            </a:endParaRPr>
          </a:p>
        </p:txBody>
      </p:sp>
      <p:pic>
        <p:nvPicPr>
          <p:cNvPr id="7170" name="Picture 2" descr="http://tatarskiepesni.ru/_ph/2/2/383763895.jpg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995936" y="352776"/>
            <a:ext cx="1144034" cy="1197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75064" y="2106722"/>
            <a:ext cx="7992888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О реализации проекта по электронному учету посещаемости учреждений дополнительного образования детей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36513" y="6140847"/>
            <a:ext cx="9218613" cy="74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151452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+mn-lt"/>
                <a:ea typeface="+mn-ea"/>
                <a:cs typeface="+mn-cs"/>
              </a:rPr>
              <a:t>Охват учащихся дополнительным образованием</a:t>
            </a:r>
            <a:br>
              <a:rPr lang="ru-RU" sz="28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+mn-lt"/>
                <a:ea typeface="+mn-ea"/>
                <a:cs typeface="+mn-cs"/>
              </a:rPr>
            </a:br>
            <a:r>
              <a:rPr lang="ru-RU" sz="28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+mn-lt"/>
                <a:ea typeface="+mn-ea"/>
                <a:cs typeface="+mn-cs"/>
              </a:rPr>
              <a:t>2011-2012 уч. год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3343682"/>
              </p:ext>
            </p:extLst>
          </p:nvPr>
        </p:nvGraphicFramePr>
        <p:xfrm>
          <a:off x="0" y="1124744"/>
          <a:ext cx="9144000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463"/>
            <a:ext cx="9218613" cy="74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13313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42611" y="116632"/>
            <a:ext cx="8229600" cy="1143000"/>
          </a:xfrm>
        </p:spPr>
        <p:txBody>
          <a:bodyPr>
            <a:noAutofit/>
          </a:bodyPr>
          <a:lstStyle/>
          <a:p>
            <a:r>
              <a:rPr lang="ru-RU" sz="32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+mn-lt"/>
                <a:ea typeface="+mn-ea"/>
                <a:cs typeface="+mn-cs"/>
              </a:rPr>
              <a:t>Сеть учреждений дополнительного образования детей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60463" indent="0">
              <a:buNone/>
            </a:pPr>
            <a:endParaRPr lang="ru-RU" sz="3600" b="1" dirty="0" smtClean="0">
              <a:solidFill>
                <a:srgbClr val="002060"/>
              </a:solidFill>
            </a:endParaRPr>
          </a:p>
          <a:p>
            <a:pPr marL="1244600">
              <a:lnSpc>
                <a:spcPts val="1200"/>
              </a:lnSpc>
              <a:buFontTx/>
              <a:buChar char="-"/>
            </a:pPr>
            <a:endParaRPr lang="ru-RU" sz="2000" b="1" dirty="0" smtClean="0"/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DEF0-F6DA-4438-A634-51566AB40D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-14589" y="6113462"/>
            <a:ext cx="9158589" cy="744537"/>
            <a:chOff x="-14589" y="6113462"/>
            <a:chExt cx="9158589" cy="744537"/>
          </a:xfrm>
        </p:grpSpPr>
        <p:pic>
          <p:nvPicPr>
            <p:cNvPr id="10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6113462"/>
              <a:ext cx="9144000" cy="7445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TextBox 10"/>
            <p:cNvSpPr txBox="1">
              <a:spLocks noChangeArrowheads="1"/>
            </p:cNvSpPr>
            <p:nvPr/>
          </p:nvSpPr>
          <p:spPr bwMode="auto">
            <a:xfrm>
              <a:off x="-14589" y="6281737"/>
              <a:ext cx="9144000" cy="4154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/>
              <a:r>
                <a:rPr lang="ru-RU" sz="2100" b="1" dirty="0">
                  <a:solidFill>
                    <a:srgbClr val="4578B5"/>
                  </a:solidFill>
                  <a:latin typeface="Calibri" pitchFamily="34" charset="0"/>
                  <a:cs typeface="Arial" charset="0"/>
                </a:rPr>
                <a:t>Министерство образования и науки Республики Татарстан</a:t>
              </a:r>
            </a:p>
          </p:txBody>
        </p:sp>
      </p:grp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1738474"/>
              </p:ext>
            </p:extLst>
          </p:nvPr>
        </p:nvGraphicFramePr>
        <p:xfrm>
          <a:off x="251520" y="1412776"/>
          <a:ext cx="8640960" cy="43476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58757"/>
                <a:gridCol w="1412464"/>
                <a:gridCol w="1661723"/>
                <a:gridCol w="1578637"/>
                <a:gridCol w="1329379"/>
              </a:tblGrid>
              <a:tr h="376472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800" b="1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800" b="1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800" b="1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ru-RU" sz="18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ВСЕГО УДО</a:t>
                      </a:r>
                      <a:endParaRPr lang="ru-RU" sz="2800" b="1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2011/2012 учебный </a:t>
                      </a:r>
                      <a:r>
                        <a:rPr lang="ru-RU" sz="18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год</a:t>
                      </a:r>
                      <a:endParaRPr lang="ru-RU" sz="28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2012/2013 учебный год</a:t>
                      </a:r>
                      <a:endParaRPr lang="ru-RU" sz="28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596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число </a:t>
                      </a:r>
                      <a:r>
                        <a:rPr lang="ru-RU" sz="18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УДО</a:t>
                      </a:r>
                      <a:endParaRPr lang="ru-RU" sz="28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кол-во детей</a:t>
                      </a:r>
                      <a:endParaRPr lang="ru-RU" sz="28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число </a:t>
                      </a:r>
                      <a:r>
                        <a:rPr lang="ru-RU" sz="18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УДО</a:t>
                      </a:r>
                      <a:endParaRPr lang="ru-RU" sz="28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Кол-во детей</a:t>
                      </a:r>
                      <a:endParaRPr lang="ru-RU" sz="28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64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423</a:t>
                      </a:r>
                      <a:endParaRPr lang="ru-RU" sz="28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347702</a:t>
                      </a:r>
                      <a:endParaRPr lang="ru-RU" sz="28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434</a:t>
                      </a:r>
                      <a:endParaRPr lang="ru-RU" sz="28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319025</a:t>
                      </a:r>
                      <a:endParaRPr lang="ru-RU" sz="28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616173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подведомственные </a:t>
                      </a:r>
                      <a:endParaRPr lang="ru-RU" sz="2800" b="1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80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МОиН РТ</a:t>
                      </a:r>
                      <a:endParaRPr lang="ru-RU" sz="28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161</a:t>
                      </a:r>
                      <a:endParaRPr lang="ru-RU" sz="28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217894</a:t>
                      </a:r>
                      <a:endParaRPr lang="ru-RU" sz="28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163</a:t>
                      </a:r>
                      <a:endParaRPr lang="ru-RU" sz="28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189700</a:t>
                      </a:r>
                      <a:endParaRPr lang="ru-RU" sz="28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1000"/>
                        </a:spcAft>
                      </a:pPr>
                      <a:endParaRPr lang="ru-RU" sz="1800" b="1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80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подведомственные </a:t>
                      </a:r>
                      <a:r>
                        <a:rPr lang="ru-RU" sz="1800" b="1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МДМСиТ</a:t>
                      </a:r>
                      <a:r>
                        <a:rPr lang="ru-RU" sz="18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РТ</a:t>
                      </a:r>
                      <a:endParaRPr lang="ru-RU" sz="28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158</a:t>
                      </a:r>
                      <a:endParaRPr lang="ru-RU" sz="28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91586</a:t>
                      </a:r>
                      <a:endParaRPr lang="ru-RU" sz="28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159</a:t>
                      </a:r>
                      <a:endParaRPr lang="ru-RU" sz="28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89940</a:t>
                      </a:r>
                      <a:endParaRPr lang="ru-RU" sz="28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39093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1000"/>
                        </a:spcAft>
                      </a:pPr>
                      <a:endParaRPr lang="ru-RU" sz="1800" b="1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80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подведомственные </a:t>
                      </a:r>
                      <a:r>
                        <a:rPr lang="ru-RU" sz="18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МК РТ</a:t>
                      </a:r>
                      <a:endParaRPr lang="ru-RU" sz="28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104</a:t>
                      </a:r>
                      <a:endParaRPr lang="ru-RU" sz="28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37608</a:t>
                      </a:r>
                      <a:endParaRPr lang="ru-RU" sz="28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112</a:t>
                      </a:r>
                      <a:endParaRPr lang="ru-RU" sz="28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39385</a:t>
                      </a:r>
                      <a:endParaRPr lang="ru-RU" sz="28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39093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% охвата от общего</a:t>
                      </a:r>
                      <a:r>
                        <a:rPr lang="ru-RU" sz="1800" b="1" kern="1200" baseline="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кол-ва учащихся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1000"/>
                        </a:spcAft>
                      </a:pPr>
                      <a:r>
                        <a:rPr lang="ru-RU" sz="2800" b="1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91,6%</a:t>
                      </a:r>
                      <a:endParaRPr lang="ru-RU" sz="28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1000"/>
                        </a:spcAft>
                      </a:pPr>
                      <a:endParaRPr lang="ru-RU" sz="28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100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85%</a:t>
                      </a:r>
                      <a:endParaRPr lang="ru-RU" sz="28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1000"/>
                        </a:spcAft>
                      </a:pPr>
                      <a:endParaRPr lang="ru-RU" sz="28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4145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Сеть учреждений дополнительного образования </a:t>
            </a:r>
            <a:r>
              <a:rPr lang="ru-RU" sz="3200" b="1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детей в системе образования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5635345"/>
              </p:ext>
            </p:extLst>
          </p:nvPr>
        </p:nvGraphicFramePr>
        <p:xfrm>
          <a:off x="179512" y="1772816"/>
          <a:ext cx="8964488" cy="4073305"/>
        </p:xfrm>
        <a:graphic>
          <a:graphicData uri="http://schemas.openxmlformats.org/drawingml/2006/table">
            <a:tbl>
              <a:tblPr firstRow="1" bandRow="1"/>
              <a:tblGrid>
                <a:gridCol w="1541536"/>
                <a:gridCol w="1292499"/>
                <a:gridCol w="1446306"/>
                <a:gridCol w="1453701"/>
                <a:gridCol w="3230446"/>
              </a:tblGrid>
              <a:tr h="553435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6286500" algn="r"/>
                        </a:tabLst>
                      </a:pPr>
                      <a:endParaRPr lang="ru-RU" sz="2000" b="1" dirty="0" smtClean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6286500" algn="r"/>
                        </a:tabLst>
                      </a:pPr>
                      <a:r>
                        <a:rPr lang="ru-RU" sz="2000" b="1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Кол-во </a:t>
                      </a:r>
                      <a:r>
                        <a:rPr lang="ru-RU" sz="20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УДО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6286500" algn="r"/>
                        </a:tabLs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2011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6286500" algn="r"/>
                        </a:tabLs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2012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6286500" algn="r"/>
                        </a:tabLs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Примечание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6286500" algn="r"/>
                        </a:tabLs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 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34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6286500" algn="r"/>
                        </a:tabLs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на 26.11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6286500" algn="r"/>
                        </a:tabLst>
                      </a:pPr>
                      <a:r>
                        <a:rPr lang="ru-RU" sz="2000" b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на 6.12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6286500" algn="r"/>
                        </a:tabLst>
                      </a:pP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34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6286500" algn="r"/>
                        </a:tabLst>
                      </a:pPr>
                      <a:r>
                        <a:rPr lang="ru-RU" sz="2000" b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161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6286500" algn="r"/>
                        </a:tabLs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163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6286500" algn="r"/>
                        </a:tabLs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163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6286500" algn="r"/>
                        </a:tabLs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+ 2 УДО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41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6286500" algn="r"/>
                        </a:tabLs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В них детей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6286500" algn="r"/>
                        </a:tabLs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217894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6286500" algn="r"/>
                        </a:tabLs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187346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6286500" algn="r"/>
                        </a:tabLs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189700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6286500" algn="r"/>
                        </a:tabLs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ru-RU" sz="2000" b="1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зачислено </a:t>
                      </a:r>
                      <a:r>
                        <a:rPr lang="ru-RU" sz="20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за 10 дней 354 учащихся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3919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6286500" algn="r"/>
                        </a:tabLs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% охвата от </a:t>
                      </a:r>
                      <a:r>
                        <a:rPr lang="ru-RU" sz="2000" b="1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кол-ва уч-ся 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6286500" algn="r"/>
                        </a:tabLs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57,5%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6286500" algn="r"/>
                        </a:tabLs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49,9%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6286500" algn="r"/>
                        </a:tabLs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50,5%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6286500" algn="r"/>
                        </a:tabLst>
                      </a:pPr>
                      <a:r>
                        <a:rPr lang="ru-RU" sz="2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снижение на </a:t>
                      </a:r>
                      <a:r>
                        <a:rPr lang="ru-RU" sz="2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12,8 </a:t>
                      </a:r>
                      <a:r>
                        <a:rPr lang="ru-RU" sz="2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% </a:t>
                      </a:r>
                      <a:endParaRPr lang="ru-RU" sz="2000" b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6286500" algn="r"/>
                        </a:tabLst>
                      </a:pPr>
                      <a:r>
                        <a:rPr lang="ru-RU" sz="2000" b="1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по </a:t>
                      </a:r>
                      <a:r>
                        <a:rPr lang="ru-RU" sz="20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сравнению с </a:t>
                      </a:r>
                      <a:r>
                        <a:rPr lang="ru-RU" sz="2000" b="1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2012г</a:t>
                      </a:r>
                      <a:r>
                        <a:rPr lang="ru-RU" sz="20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. </a:t>
                      </a:r>
                      <a:r>
                        <a:rPr lang="ru-RU" sz="2000" b="1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(относительное значение)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DEF0-F6DA-4438-A634-51566AB40D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26039"/>
            <a:ext cx="9218613" cy="74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99651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32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+mn-lt"/>
                <a:ea typeface="+mn-ea"/>
                <a:cs typeface="+mn-cs"/>
              </a:rPr>
              <a:t>Изменение количества учащихся в </a:t>
            </a:r>
            <a:r>
              <a:rPr lang="ru-RU" sz="3200" b="1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+mn-lt"/>
                <a:ea typeface="+mn-ea"/>
                <a:cs typeface="+mn-cs"/>
              </a:rPr>
              <a:t>УДО по районам  </a:t>
            </a:r>
            <a:r>
              <a:rPr lang="ru-RU" sz="32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+mn-lt"/>
                <a:ea typeface="+mn-ea"/>
                <a:cs typeface="+mn-cs"/>
              </a:rPr>
              <a:t>(% по отношению к 2011 году)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DEF0-F6DA-4438-A634-51566AB40D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066682"/>
              </p:ext>
            </p:extLst>
          </p:nvPr>
        </p:nvGraphicFramePr>
        <p:xfrm>
          <a:off x="107504" y="1340768"/>
          <a:ext cx="9036496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>
            <a:off x="395536" y="2132856"/>
            <a:ext cx="8892480" cy="0"/>
          </a:xfrm>
          <a:prstGeom prst="line">
            <a:avLst/>
          </a:prstGeom>
          <a:ln w="508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28774"/>
            <a:ext cx="9218613" cy="74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7561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64704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Изменение количества учащихся в </a:t>
            </a:r>
            <a:r>
              <a:rPr lang="ru-RU" sz="2700" b="1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УДО </a:t>
            </a:r>
            <a:br>
              <a:rPr lang="ru-RU" sz="2700" b="1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</a:br>
            <a:r>
              <a:rPr lang="ru-RU" sz="27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(</a:t>
            </a:r>
            <a:r>
              <a:rPr lang="ru-RU" sz="2700" b="1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снижение более 20%)</a:t>
            </a:r>
            <a:r>
              <a:rPr lang="ru-RU" sz="27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/>
            </a:r>
            <a:br>
              <a:rPr lang="ru-RU" sz="27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</a:br>
            <a:r>
              <a:rPr lang="ru-RU" sz="24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 </a:t>
            </a:r>
            <a:endParaRPr lang="ru-RU" sz="36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5226223"/>
              </p:ext>
            </p:extLst>
          </p:nvPr>
        </p:nvGraphicFramePr>
        <p:xfrm>
          <a:off x="251517" y="1052737"/>
          <a:ext cx="8640963" cy="5261847"/>
        </p:xfrm>
        <a:graphic>
          <a:graphicData uri="http://schemas.openxmlformats.org/drawingml/2006/table">
            <a:tbl>
              <a:tblPr firstRow="1" firstCol="1" bandRow="1">
                <a:tableStyleId>{0E3FDE45-AF77-4B5C-9715-49D594BDF05E}</a:tableStyleId>
              </a:tblPr>
              <a:tblGrid>
                <a:gridCol w="2880920"/>
                <a:gridCol w="1946568"/>
                <a:gridCol w="1955786"/>
                <a:gridCol w="1857689"/>
              </a:tblGrid>
              <a:tr h="638995">
                <a:tc>
                  <a:txBody>
                    <a:bodyPr/>
                    <a:lstStyle/>
                    <a:p>
                      <a:pPr indent="1530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 smtClean="0">
                          <a:effectLst/>
                        </a:rPr>
                        <a:t>Территория</a:t>
                      </a:r>
                      <a:endParaRPr lang="ru-RU" sz="2000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зачислено </a:t>
                      </a:r>
                      <a:r>
                        <a:rPr lang="ru-RU" sz="2000" kern="1200" dirty="0" smtClean="0">
                          <a:effectLst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 smtClean="0">
                          <a:effectLst/>
                        </a:rPr>
                        <a:t>на 6.12.2012</a:t>
                      </a:r>
                      <a:endParaRPr lang="ru-RU" sz="2000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Кол-во </a:t>
                      </a:r>
                      <a:r>
                        <a:rPr lang="ru-RU" sz="2000" kern="1200" dirty="0" smtClean="0">
                          <a:effectLst/>
                        </a:rPr>
                        <a:t>детей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 smtClean="0">
                          <a:effectLst/>
                        </a:rPr>
                        <a:t> </a:t>
                      </a:r>
                      <a:r>
                        <a:rPr lang="ru-RU" sz="2000" kern="1200" dirty="0">
                          <a:effectLst/>
                        </a:rPr>
                        <a:t>в 2011 г</a:t>
                      </a:r>
                      <a:endParaRPr lang="ru-RU" sz="2000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effectLst/>
                        </a:rPr>
                        <a:t>% к 2011 году</a:t>
                      </a:r>
                      <a:endParaRPr lang="ru-RU" sz="2000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5329">
                <a:tc>
                  <a:txBody>
                    <a:bodyPr/>
                    <a:lstStyle/>
                    <a:p>
                      <a:pPr indent="1530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 err="1" smtClean="0">
                          <a:effectLst/>
                        </a:rPr>
                        <a:t>Алькеевский</a:t>
                      </a:r>
                      <a:endParaRPr lang="ru-RU" sz="2200" dirty="0" smtClean="0">
                        <a:effectLst/>
                      </a:endParaRPr>
                    </a:p>
                    <a:p>
                      <a:pPr indent="1530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2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2266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2880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</a:rPr>
                        <a:t>78,7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5329">
                <a:tc>
                  <a:txBody>
                    <a:bodyPr/>
                    <a:lstStyle/>
                    <a:p>
                      <a:pPr indent="1530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 smtClean="0">
                          <a:effectLst/>
                        </a:rPr>
                        <a:t>Арский</a:t>
                      </a:r>
                      <a:endParaRPr lang="ru-RU" sz="22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2475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3224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</a:rPr>
                        <a:t>76,8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5329">
                <a:tc>
                  <a:txBody>
                    <a:bodyPr/>
                    <a:lstStyle/>
                    <a:p>
                      <a:pPr indent="1530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 err="1" smtClean="0">
                          <a:effectLst/>
                        </a:rPr>
                        <a:t>Аксубаевский</a:t>
                      </a:r>
                      <a:endParaRPr lang="ru-RU" sz="2200" dirty="0" smtClean="0">
                        <a:effectLst/>
                      </a:endParaRPr>
                    </a:p>
                    <a:p>
                      <a:pPr indent="1530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2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2388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3203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</a:rPr>
                        <a:t>74,6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0902">
                <a:tc>
                  <a:txBody>
                    <a:bodyPr/>
                    <a:lstStyle/>
                    <a:p>
                      <a:pPr indent="1530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 err="1" smtClean="0">
                          <a:effectLst/>
                        </a:rPr>
                        <a:t>Верхнеуслонский</a:t>
                      </a:r>
                      <a:endParaRPr lang="ru-RU" sz="2200" dirty="0" smtClean="0">
                        <a:effectLst/>
                      </a:endParaRPr>
                    </a:p>
                    <a:p>
                      <a:pPr indent="1530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2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705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985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</a:rPr>
                        <a:t>71,6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5329">
                <a:tc>
                  <a:txBody>
                    <a:bodyPr/>
                    <a:lstStyle/>
                    <a:p>
                      <a:pPr indent="1530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 err="1" smtClean="0">
                          <a:effectLst/>
                        </a:rPr>
                        <a:t>Азнакаевский</a:t>
                      </a:r>
                      <a:endParaRPr lang="ru-RU" sz="2200" dirty="0" smtClean="0">
                        <a:effectLst/>
                      </a:endParaRPr>
                    </a:p>
                    <a:p>
                      <a:pPr indent="1530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2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2949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4162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</a:rPr>
                        <a:t>70,9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5329">
                <a:tc>
                  <a:txBody>
                    <a:bodyPr/>
                    <a:lstStyle/>
                    <a:p>
                      <a:pPr indent="1530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 err="1" smtClean="0">
                          <a:effectLst/>
                        </a:rPr>
                        <a:t>Бавлинский</a:t>
                      </a:r>
                      <a:endParaRPr lang="ru-RU" sz="2200" dirty="0" smtClean="0">
                        <a:effectLst/>
                      </a:endParaRPr>
                    </a:p>
                    <a:p>
                      <a:pPr indent="1530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2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1005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1635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</a:rPr>
                        <a:t>61,5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DEF0-F6DA-4438-A634-51566AB40D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05" y="6105110"/>
            <a:ext cx="9218613" cy="74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211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-30297"/>
            <a:ext cx="8229600" cy="1143000"/>
          </a:xfrm>
        </p:spPr>
        <p:txBody>
          <a:bodyPr>
            <a:normAutofit/>
          </a:bodyPr>
          <a:lstStyle/>
          <a:p>
            <a:r>
              <a:rPr lang="ru-RU" sz="24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Изменение количества учащихся </a:t>
            </a:r>
            <a:r>
              <a:rPr lang="ru-RU" sz="2400" b="1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по УДО</a:t>
            </a:r>
            <a:br>
              <a:rPr lang="ru-RU" sz="2400" b="1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(% </a:t>
            </a:r>
            <a:r>
              <a:rPr lang="ru-RU" sz="24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по отношению к 2011 </a:t>
            </a:r>
            <a:r>
              <a:rPr lang="ru-RU" sz="2400" b="1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году)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DEF0-F6DA-4438-A634-51566AB40D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3296"/>
            <a:ext cx="9296797" cy="764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3507388"/>
              </p:ext>
            </p:extLst>
          </p:nvPr>
        </p:nvGraphicFramePr>
        <p:xfrm>
          <a:off x="251520" y="980728"/>
          <a:ext cx="8424936" cy="5305622"/>
        </p:xfrm>
        <a:graphic>
          <a:graphicData uri="http://schemas.openxmlformats.org/drawingml/2006/table">
            <a:tbl>
              <a:tblPr firstRow="1" firstCol="1" bandRow="1"/>
              <a:tblGrid>
                <a:gridCol w="7397505"/>
                <a:gridCol w="1027431"/>
              </a:tblGrid>
              <a:tr h="3600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Наименование УДО</a:t>
                      </a:r>
                      <a:endParaRPr lang="ru-RU" sz="14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% </a:t>
                      </a:r>
                      <a:r>
                        <a:rPr lang="ru-RU" sz="1600" b="1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 2011 г.</a:t>
                      </a:r>
                      <a:endParaRPr lang="ru-RU" sz="14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084" marR="670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2353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Дом школьников</a:t>
                      </a:r>
                      <a:r>
                        <a:rPr lang="ru-RU" sz="1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Бавлинского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муниципального 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района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61,5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2353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Центр 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детского 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творчества </a:t>
                      </a:r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Вахитовского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района г. Казани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61,4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2353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Центр 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детского творчества «Олимп» Приволжского 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района 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г. Казани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61,3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2353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Центр 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детский 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морской</a:t>
                      </a:r>
                      <a:r>
                        <a:rPr lang="ru-RU" sz="1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Елабужского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муниципального 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района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58,8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853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Детский 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физкультурно-оздоровительный центр №8 «Дельфин» г. Набережные 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Челны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57,4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2353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Детская 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художественная школа №1 Советского района г. 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Казани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51,9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2353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Многонациональная 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воскресная 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школа  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 Казани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49,9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2353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Центр детского технического творчества им. </a:t>
                      </a:r>
                      <a:r>
                        <a:rPr lang="ru-RU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В.П.Чкалова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г. Казани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47,9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2353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Детский 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оздоровительно-образовательный центр «</a:t>
                      </a:r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Комеш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су» </a:t>
                      </a:r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Азнакаевского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муниципального района 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РТ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3429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Сеть учреждений дополнительного образования </a:t>
            </a:r>
            <a:r>
              <a:rPr lang="ru-RU" sz="3200" b="1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детей в системе образования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9425751"/>
              </p:ext>
            </p:extLst>
          </p:nvPr>
        </p:nvGraphicFramePr>
        <p:xfrm>
          <a:off x="179512" y="1772816"/>
          <a:ext cx="8964488" cy="4073305"/>
        </p:xfrm>
        <a:graphic>
          <a:graphicData uri="http://schemas.openxmlformats.org/drawingml/2006/table">
            <a:tbl>
              <a:tblPr firstRow="1" bandRow="1"/>
              <a:tblGrid>
                <a:gridCol w="1541536"/>
                <a:gridCol w="1292499"/>
                <a:gridCol w="1446306"/>
                <a:gridCol w="1453701"/>
                <a:gridCol w="3230446"/>
              </a:tblGrid>
              <a:tr h="553435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6286500" algn="r"/>
                        </a:tabLst>
                      </a:pPr>
                      <a:endParaRPr lang="ru-RU" sz="2000" b="1" dirty="0" smtClean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6286500" algn="r"/>
                        </a:tabLst>
                      </a:pPr>
                      <a:r>
                        <a:rPr lang="ru-RU" sz="2000" b="1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Кол-во </a:t>
                      </a:r>
                      <a:r>
                        <a:rPr lang="ru-RU" sz="20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УДО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6286500" algn="r"/>
                        </a:tabLs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2011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6286500" algn="r"/>
                        </a:tabLs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2012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6286500" algn="r"/>
                        </a:tabLs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Примечание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6286500" algn="r"/>
                        </a:tabLs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 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34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6286500" algn="r"/>
                        </a:tabLs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на 26.11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6286500" algn="r"/>
                        </a:tabLs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на 6.12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6286500" algn="r"/>
                        </a:tabLst>
                      </a:pP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34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6286500" algn="r"/>
                        </a:tabLst>
                      </a:pPr>
                      <a:r>
                        <a:rPr lang="ru-RU" sz="2000" b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161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6286500" algn="r"/>
                        </a:tabLs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163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6286500" algn="r"/>
                        </a:tabLs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163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6286500" algn="r"/>
                        </a:tabLs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+ 2 УДО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41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6286500" algn="r"/>
                        </a:tabLs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В них детей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6286500" algn="r"/>
                        </a:tabLs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217894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6286500" algn="r"/>
                        </a:tabLs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187346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6286500" algn="r"/>
                        </a:tabLs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189700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6286500" algn="r"/>
                        </a:tabLs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ru-RU" sz="2000" b="1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зачислено </a:t>
                      </a:r>
                      <a:r>
                        <a:rPr lang="ru-RU" sz="20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за 10 дней 354 учащихся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919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6286500" algn="r"/>
                        </a:tabLs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% охвата от </a:t>
                      </a:r>
                      <a:r>
                        <a:rPr lang="ru-RU" sz="2000" b="1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кол-ва уч-ся 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6286500" algn="r"/>
                        </a:tabLs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57,5%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6286500" algn="r"/>
                        </a:tabLs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49,9%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6286500" algn="r"/>
                        </a:tabLs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50,5%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6286500" algn="r"/>
                        </a:tabLst>
                      </a:pPr>
                      <a:r>
                        <a:rPr lang="ru-RU" sz="2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снижение на </a:t>
                      </a:r>
                      <a:r>
                        <a:rPr lang="ru-RU" sz="2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12,8 </a:t>
                      </a:r>
                      <a:r>
                        <a:rPr lang="ru-RU" sz="2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% </a:t>
                      </a:r>
                      <a:endParaRPr lang="ru-RU" sz="2000" b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6286500" algn="r"/>
                        </a:tabLst>
                      </a:pPr>
                      <a:r>
                        <a:rPr lang="ru-RU" sz="2000" b="1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по </a:t>
                      </a:r>
                      <a:r>
                        <a:rPr lang="ru-RU" sz="20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сравнению с </a:t>
                      </a:r>
                      <a:r>
                        <a:rPr lang="ru-RU" sz="2000" b="1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2012г</a:t>
                      </a:r>
                      <a:r>
                        <a:rPr lang="ru-RU" sz="20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. </a:t>
                      </a:r>
                      <a:r>
                        <a:rPr lang="ru-RU" sz="2000" b="1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(относительное значение)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DEF0-F6DA-4438-A634-51566AB40D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26039"/>
            <a:ext cx="9218613" cy="74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23932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8229600" cy="114300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Динамика изменения численности в УДО </a:t>
            </a:r>
            <a:br>
              <a:rPr lang="ru-RU" sz="2400" b="1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с 26.11 по 6.12</a:t>
            </a:r>
            <a:endParaRPr lang="ru-RU" sz="2400" b="1" dirty="0">
              <a:ln w="10541" cmpd="sng">
                <a:solidFill>
                  <a:srgbClr val="4F81BD">
                    <a:shade val="88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4F81BD">
                      <a:tint val="40000"/>
                      <a:satMod val="250000"/>
                    </a:srgbClr>
                  </a:gs>
                  <a:gs pos="9000">
                    <a:srgbClr val="4F81BD">
                      <a:tint val="52000"/>
                      <a:satMod val="300000"/>
                    </a:srgbClr>
                  </a:gs>
                  <a:gs pos="50000">
                    <a:srgbClr val="4F81BD">
                      <a:shade val="20000"/>
                      <a:satMod val="300000"/>
                    </a:srgbClr>
                  </a:gs>
                  <a:gs pos="79000">
                    <a:srgbClr val="4F81BD">
                      <a:tint val="52000"/>
                      <a:satMod val="300000"/>
                    </a:srgbClr>
                  </a:gs>
                  <a:gs pos="100000">
                    <a:srgbClr val="4F81BD">
                      <a:tint val="40000"/>
                      <a:satMod val="250000"/>
                    </a:srgb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DEF0-F6DA-4438-A634-51566AB40D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205" y="6108700"/>
            <a:ext cx="9218613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0" name="Объект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40748"/>
              </p:ext>
            </p:extLst>
          </p:nvPr>
        </p:nvGraphicFramePr>
        <p:xfrm>
          <a:off x="107504" y="1340768"/>
          <a:ext cx="9036496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17694723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6278</TotalTime>
  <Words>384</Words>
  <Application>Microsoft Office PowerPoint</Application>
  <PresentationFormat>Экран (4:3)</PresentationFormat>
  <Paragraphs>160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1_Тема Office</vt:lpstr>
      <vt:lpstr>Презентация PowerPoint</vt:lpstr>
      <vt:lpstr>Охват учащихся дополнительным образованием 2011-2012 уч. год</vt:lpstr>
      <vt:lpstr>Сеть учреждений дополнительного образования детей</vt:lpstr>
      <vt:lpstr>Сеть учреждений дополнительного образования детей в системе образования</vt:lpstr>
      <vt:lpstr>Изменение количества учащихся в УДО по районам  (% по отношению к 2011 году)</vt:lpstr>
      <vt:lpstr>Изменение количества учащихся в УДО  (снижение более 20%)  </vt:lpstr>
      <vt:lpstr>Изменение количества учащихся по УДО (% по отношению к 2011 году)</vt:lpstr>
      <vt:lpstr>Сеть учреждений дополнительного образования детей в системе образования</vt:lpstr>
      <vt:lpstr>Динамика изменения численности в УДО  с 26.11 по 6.12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Адель</dc:creator>
  <cp:lastModifiedBy>Safina</cp:lastModifiedBy>
  <cp:revision>477</cp:revision>
  <cp:lastPrinted>2012-12-10T05:08:16Z</cp:lastPrinted>
  <dcterms:created xsi:type="dcterms:W3CDTF">2011-12-05T06:51:46Z</dcterms:created>
  <dcterms:modified xsi:type="dcterms:W3CDTF">2012-12-11T10:43:39Z</dcterms:modified>
</cp:coreProperties>
</file>